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86" r:id="rId6"/>
    <p:sldId id="291" r:id="rId7"/>
    <p:sldId id="292" r:id="rId8"/>
    <p:sldId id="295" r:id="rId9"/>
    <p:sldId id="296" r:id="rId10"/>
    <p:sldId id="297" r:id="rId11"/>
    <p:sldId id="298" r:id="rId12"/>
    <p:sldId id="299" r:id="rId13"/>
    <p:sldId id="300" r:id="rId14"/>
    <p:sldId id="301" r:id="rId15"/>
    <p:sldId id="293" r:id="rId16"/>
    <p:sldId id="294" r:id="rId17"/>
    <p:sldId id="287" r:id="rId18"/>
    <p:sldId id="288" r:id="rId19"/>
    <p:sldId id="289" r:id="rId20"/>
    <p:sldId id="290" r:id="rId21"/>
    <p:sldId id="302"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3" autoAdjust="0"/>
    <p:restoredTop sz="90652" autoAdjust="0"/>
  </p:normalViewPr>
  <p:slideViewPr>
    <p:cSldViewPr snapToGrid="0">
      <p:cViewPr varScale="1">
        <p:scale>
          <a:sx n="108" d="100"/>
          <a:sy n="108" d="100"/>
        </p:scale>
        <p:origin x="760" y="18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2/4/25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Decentralized compute can</a:t>
            </a:r>
          </a:p>
          <a:p>
            <a:pPr marL="628650" lvl="1" indent="-171450">
              <a:buFont typeface="Arial" panose="020B0604020202020204" pitchFamily="34" charset="0"/>
              <a:buChar char="•"/>
            </a:pPr>
            <a:r>
              <a:rPr lang="en-US" dirty="0"/>
              <a:t>lower the cost for those attempting to train the model</a:t>
            </a:r>
          </a:p>
          <a:p>
            <a:pPr marL="628650" lvl="1" indent="-171450">
              <a:buFont typeface="Arial" panose="020B0604020202020204" pitchFamily="34" charset="0"/>
              <a:buChar char="•"/>
            </a:pPr>
            <a:r>
              <a:rPr lang="en-US" dirty="0"/>
              <a:t>Be used when many low-power devices (i.e. IoT) are available</a:t>
            </a:r>
          </a:p>
          <a:p>
            <a:pPr marL="628650" lvl="1" indent="-171450">
              <a:buFont typeface="Arial" panose="020B0604020202020204" pitchFamily="34" charset="0"/>
              <a:buChar char="•"/>
            </a:pPr>
            <a:r>
              <a:rPr lang="en-US" dirty="0"/>
              <a:t>Be used when multiple high-power resources (i.e. datacenters from multiple institutions) are available</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13391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Lowest line is server, all other lines are devices</a:t>
            </a:r>
          </a:p>
          <a:p>
            <a:pPr marL="171450" indent="-171450">
              <a:buFont typeface="Arial" panose="020B0604020202020204" pitchFamily="34" charset="0"/>
              <a:buChar char="•"/>
            </a:pPr>
            <a:r>
              <a:rPr lang="en-US" dirty="0"/>
              <a:t>Not all devices are used for every training round</a:t>
            </a:r>
          </a:p>
          <a:p>
            <a:pPr marL="628650" lvl="1" indent="-171450">
              <a:buFont typeface="Arial" panose="020B0604020202020204" pitchFamily="34" charset="0"/>
              <a:buChar char="•"/>
            </a:pPr>
            <a:r>
              <a:rPr lang="en-US" dirty="0"/>
              <a:t>Depending on the deployment, some devices with training data may even be rejected for a training round.</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331146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to be confused with the traditional machine learning notion of rounds, as many many rounds of training are done with the same data in machine learning, federated learning rounds consist of many traditional machine learning rounds of training.</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49257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9016A-5439-F960-FDE2-E1DF92E47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7A3AD-27E7-A58E-596F-259122B9E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14451-EB8E-C5B2-AB3B-6AFB068B1B95}"/>
              </a:ext>
            </a:extLst>
          </p:cNvPr>
          <p:cNvSpPr>
            <a:spLocks noGrp="1"/>
          </p:cNvSpPr>
          <p:nvPr>
            <p:ph type="body" idx="1"/>
          </p:nvPr>
        </p:nvSpPr>
        <p:spPr/>
        <p:txBody>
          <a:bodyPr/>
          <a:lstStyle/>
          <a:p>
            <a:r>
              <a:rPr lang="en-US" dirty="0"/>
              <a:t>Depending on the needs of your deployment, your C may be 1, you may train on all available clients, or may only train on some clients, even when all clients have new data</a:t>
            </a:r>
          </a:p>
        </p:txBody>
      </p:sp>
      <p:sp>
        <p:nvSpPr>
          <p:cNvPr id="4" name="Slide Number Placeholder 3">
            <a:extLst>
              <a:ext uri="{FF2B5EF4-FFF2-40B4-BE49-F238E27FC236}">
                <a16:creationId xmlns:a16="http://schemas.microsoft.com/office/drawing/2014/main" id="{FF19F776-3995-8EB6-B7FA-AFD094797583}"/>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3592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E94AB-677B-E934-F8A8-632C32499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5932-F87F-9C3E-8AC6-3D555E3BB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A71EF-8FBB-4F5F-92B0-6944F9A75E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5EF66B-C956-FDF3-DD83-A81205A8F3BC}"/>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821720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43B8F-5648-C7E0-A00C-402D64948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C9BA5-A99C-B5D8-755C-013767CFF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3A442-6CF4-E04A-0D30-07CA904FBB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9755C2-5ABA-A41A-6928-3BB95B6FE6BE}"/>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75870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E935-5CDE-2692-9A69-A6DDE9D57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41B9E-A954-ED74-C50F-966DF7F67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F9944-78B2-9DAE-6C21-F2209A8DDC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8D31B6-1239-B712-0395-DF0AF9CC6785}"/>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39207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B06B3-7FAE-383A-EE35-7658D448F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FB23C-6101-29EB-2C4C-5DF23EF0C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E06B7-3CC8-5E96-F350-B4D543BB7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158E2-2D90-4B0B-D12F-8F978869007D}"/>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584996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197AE-D5DD-A982-13A7-DB2BA00BDFD5}"/>
              </a:ext>
            </a:extLst>
          </p:cNvPr>
          <p:cNvSpPr>
            <a:spLocks noGrp="1"/>
          </p:cNvSpPr>
          <p:nvPr>
            <p:ph type="dt" sz="half" idx="10"/>
          </p:nvPr>
        </p:nvSpPr>
        <p:spPr/>
        <p:txBody>
          <a:bodyPr/>
          <a:lstStyle/>
          <a:p>
            <a:fld id="{267F895A-755E-9641-B375-C15CAB2DF0F0}" type="datetimeFigureOut">
              <a:rPr lang="en-US" smtClean="0"/>
              <a:t>2/4/25</a:t>
            </a:fld>
            <a:endParaRPr lang="en-US"/>
          </a:p>
        </p:txBody>
      </p:sp>
      <p:sp>
        <p:nvSpPr>
          <p:cNvPr id="3" name="Footer Placeholder 2">
            <a:extLst>
              <a:ext uri="{FF2B5EF4-FFF2-40B4-BE49-F238E27FC236}">
                <a16:creationId xmlns:a16="http://schemas.microsoft.com/office/drawing/2014/main" id="{B8794BEB-8899-9C78-D7CF-6E93D9D03B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C44D63-AD34-537D-2C2C-3EF3B0EA6E75}"/>
              </a:ext>
            </a:extLst>
          </p:cNvPr>
          <p:cNvSpPr>
            <a:spLocks noGrp="1"/>
          </p:cNvSpPr>
          <p:nvPr>
            <p:ph type="sldNum" sz="quarter" idx="12"/>
          </p:nvPr>
        </p:nvSpPr>
        <p:spPr/>
        <p:txBody>
          <a:bodyPr/>
          <a:lstStyle/>
          <a:p>
            <a:fld id="{629BC581-0D96-F547-B421-61CBAE4E793D}" type="slidenum">
              <a:rPr lang="en-US" smtClean="0"/>
              <a:t>‹#›</a:t>
            </a:fld>
            <a:endParaRPr lang="en-US"/>
          </a:p>
        </p:txBody>
      </p:sp>
    </p:spTree>
    <p:extLst>
      <p:ext uri="{BB962C8B-B14F-4D97-AF65-F5344CB8AC3E}">
        <p14:creationId xmlns:p14="http://schemas.microsoft.com/office/powerpoint/2010/main" val="265077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 id="2147483675" r:id="rId14"/>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hyperlink" Target="https://doi.org/10.1007/s13042-022-01647-y"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hyperlink" Target="https://doi.org/10.1007/s13042-022-01647-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07/s13042-022-01647-y" TargetMode="External"/><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s13042-022-01647-y" TargetMode="External"/><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doi.org/10.48550/arXiv.2410.08892"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doi.org/10.48550/arXiv.1902.01046"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48550/arXiv.1602.05629"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doi.org/10.48550/arXiv.1602.056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sz="3200" dirty="0"/>
              <a:t>Federated Learning</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084A0-DA21-E448-D52D-5436DD2D9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03950-D410-2033-3543-47D381C0E77F}"/>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8F65FAFE-B017-18C2-4092-E71CA8CAB1D8}"/>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1026" name="Picture 2">
            <a:extLst>
              <a:ext uri="{FF2B5EF4-FFF2-40B4-BE49-F238E27FC236}">
                <a16:creationId xmlns:a16="http://schemas.microsoft.com/office/drawing/2014/main" id="{C4639F4D-B9BA-25AB-35DE-349D5710E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EB4D8AF-C58A-4193-978E-98060302910A}"/>
              </a:ext>
            </a:extLst>
          </p:cNvPr>
          <p:cNvCxnSpPr>
            <a:cxnSpLocks/>
          </p:cNvCxnSpPr>
          <p:nvPr/>
        </p:nvCxnSpPr>
        <p:spPr>
          <a:xfrm>
            <a:off x="3171463" y="4004835"/>
            <a:ext cx="292453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F1A24E-6F1A-9AAC-84EA-9A76F357668C}"/>
              </a:ext>
            </a:extLst>
          </p:cNvPr>
          <p:cNvSpPr txBox="1"/>
          <p:nvPr/>
        </p:nvSpPr>
        <p:spPr>
          <a:xfrm>
            <a:off x="6179289" y="3220005"/>
            <a:ext cx="4838218" cy="1569660"/>
          </a:xfrm>
          <a:prstGeom prst="rect">
            <a:avLst/>
          </a:prstGeom>
          <a:noFill/>
        </p:spPr>
        <p:txBody>
          <a:bodyPr wrap="square" rtlCol="0">
            <a:spAutoFit/>
          </a:bodyPr>
          <a:lstStyle/>
          <a:p>
            <a:r>
              <a:rPr lang="en-US" sz="3200" b="1" dirty="0"/>
              <a:t>Counting </a:t>
            </a:r>
            <a:r>
              <a:rPr lang="en-US" sz="3200" dirty="0"/>
              <a:t>the number of training samples across all clients.</a:t>
            </a:r>
          </a:p>
        </p:txBody>
      </p:sp>
      <p:sp>
        <p:nvSpPr>
          <p:cNvPr id="7" name="Content Placeholder 5">
            <a:extLst>
              <a:ext uri="{FF2B5EF4-FFF2-40B4-BE49-F238E27FC236}">
                <a16:creationId xmlns:a16="http://schemas.microsoft.com/office/drawing/2014/main" id="{749046B0-34CE-2165-A65D-BF2D56CACB81}"/>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104466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A8F6-E921-B789-B0FD-EBD2DDFC7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A3C64-C0B4-9F9D-4CAD-2E5B6F5A8451}"/>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3671D30A-8FEB-5C20-1AD2-CEFA9E72FCD9}"/>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1026" name="Picture 2">
            <a:extLst>
              <a:ext uri="{FF2B5EF4-FFF2-40B4-BE49-F238E27FC236}">
                <a16:creationId xmlns:a16="http://schemas.microsoft.com/office/drawing/2014/main" id="{83620B1E-5547-5029-21B5-E0FC8962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602C10C-8CA8-E7FD-B7C8-A5FF2B0F73CD}"/>
              </a:ext>
            </a:extLst>
          </p:cNvPr>
          <p:cNvCxnSpPr>
            <a:cxnSpLocks/>
          </p:cNvCxnSpPr>
          <p:nvPr/>
        </p:nvCxnSpPr>
        <p:spPr>
          <a:xfrm>
            <a:off x="4803494" y="4271053"/>
            <a:ext cx="12925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8CEC19-307E-D971-7BAB-6D6C3F955FCE}"/>
              </a:ext>
            </a:extLst>
          </p:cNvPr>
          <p:cNvSpPr txBox="1"/>
          <p:nvPr/>
        </p:nvSpPr>
        <p:spPr>
          <a:xfrm>
            <a:off x="6179289" y="2932225"/>
            <a:ext cx="4838218" cy="2677656"/>
          </a:xfrm>
          <a:prstGeom prst="rect">
            <a:avLst/>
          </a:prstGeom>
          <a:noFill/>
        </p:spPr>
        <p:txBody>
          <a:bodyPr wrap="square" rtlCol="0">
            <a:spAutoFit/>
          </a:bodyPr>
          <a:lstStyle/>
          <a:p>
            <a:r>
              <a:rPr lang="en-US" sz="3200" dirty="0"/>
              <a:t>Model parameters are </a:t>
            </a:r>
            <a:r>
              <a:rPr lang="en-US" sz="3200" b="1" dirty="0"/>
              <a:t>updated </a:t>
            </a:r>
            <a:r>
              <a:rPr lang="en-US" sz="3200" dirty="0"/>
              <a:t>through a </a:t>
            </a:r>
            <a:r>
              <a:rPr lang="en-US" sz="3200" b="1" dirty="0"/>
              <a:t>weighted average </a:t>
            </a:r>
            <a:r>
              <a:rPr lang="en-US" sz="3200" dirty="0"/>
              <a:t>of client model parameters.</a:t>
            </a:r>
          </a:p>
          <a:p>
            <a:r>
              <a:rPr lang="en-US" sz="2000" dirty="0"/>
              <a:t>(Weighted average based on number of training samples the client used.)</a:t>
            </a:r>
          </a:p>
        </p:txBody>
      </p:sp>
      <p:sp>
        <p:nvSpPr>
          <p:cNvPr id="5" name="Content Placeholder 5">
            <a:extLst>
              <a:ext uri="{FF2B5EF4-FFF2-40B4-BE49-F238E27FC236}">
                <a16:creationId xmlns:a16="http://schemas.microsoft.com/office/drawing/2014/main" id="{EB4365EA-7DFB-E789-1B04-A7F51F543CF6}"/>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35057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25ED7BA-5B3E-D2B4-8726-A8F02E39EDD7}"/>
              </a:ext>
            </a:extLst>
          </p:cNvPr>
          <p:cNvSpPr>
            <a:spLocks noGrp="1"/>
          </p:cNvSpPr>
          <p:nvPr>
            <p:ph sz="half" idx="14"/>
          </p:nvPr>
        </p:nvSpPr>
        <p:spPr>
          <a:xfrm>
            <a:off x="1195663" y="1859866"/>
            <a:ext cx="8708457" cy="3138268"/>
          </a:xfrm>
        </p:spPr>
        <p:txBody>
          <a:bodyPr anchor="ctr">
            <a:normAutofit/>
          </a:bodyPr>
          <a:lstStyle/>
          <a:p>
            <a:r>
              <a:rPr lang="en-US" sz="6000" dirty="0"/>
              <a:t>Federated learning is a </a:t>
            </a:r>
            <a:r>
              <a:rPr lang="en-US" sz="6000" b="1" dirty="0"/>
              <a:t>simple </a:t>
            </a:r>
            <a:r>
              <a:rPr lang="en-US" sz="6000" dirty="0"/>
              <a:t>concept with </a:t>
            </a:r>
            <a:r>
              <a:rPr lang="en-US" sz="6000" b="1" dirty="0"/>
              <a:t>many </a:t>
            </a:r>
            <a:r>
              <a:rPr lang="en-US" sz="6000" dirty="0"/>
              <a:t>variations.</a:t>
            </a:r>
          </a:p>
        </p:txBody>
      </p:sp>
      <p:sp>
        <p:nvSpPr>
          <p:cNvPr id="7" name="Slide Number Placeholder 6">
            <a:extLst>
              <a:ext uri="{FF2B5EF4-FFF2-40B4-BE49-F238E27FC236}">
                <a16:creationId xmlns:a16="http://schemas.microsoft.com/office/drawing/2014/main" id="{CC9408C5-5516-EC1F-C09E-42D9F755E5A4}"/>
              </a:ext>
            </a:extLst>
          </p:cNvPr>
          <p:cNvSpPr>
            <a:spLocks noGrp="1"/>
          </p:cNvSpPr>
          <p:nvPr>
            <p:ph type="sldNum" sz="quarter" idx="13"/>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78274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71AD-4F33-EDE3-05ED-D35F3C92AD7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F7A9F9-1D44-4366-8364-7FF00A736602}"/>
              </a:ext>
            </a:extLst>
          </p:cNvPr>
          <p:cNvSpPr>
            <a:spLocks noGrp="1"/>
          </p:cNvSpPr>
          <p:nvPr>
            <p:ph sz="half" idx="14"/>
          </p:nvPr>
        </p:nvSpPr>
        <p:spPr>
          <a:xfrm>
            <a:off x="1195663" y="1859866"/>
            <a:ext cx="8708457" cy="3138268"/>
          </a:xfrm>
        </p:spPr>
        <p:txBody>
          <a:bodyPr anchor="ctr">
            <a:normAutofit/>
          </a:bodyPr>
          <a:lstStyle/>
          <a:p>
            <a:r>
              <a:rPr lang="en-US" sz="6000" dirty="0"/>
              <a:t>These variations start with the </a:t>
            </a:r>
            <a:r>
              <a:rPr lang="en-US" sz="6000" b="1" dirty="0"/>
              <a:t>system architecture itself</a:t>
            </a:r>
            <a:r>
              <a:rPr lang="en-US" sz="6000" dirty="0"/>
              <a:t>.</a:t>
            </a:r>
          </a:p>
        </p:txBody>
      </p:sp>
      <p:sp>
        <p:nvSpPr>
          <p:cNvPr id="7" name="Slide Number Placeholder 6">
            <a:extLst>
              <a:ext uri="{FF2B5EF4-FFF2-40B4-BE49-F238E27FC236}">
                <a16:creationId xmlns:a16="http://schemas.microsoft.com/office/drawing/2014/main" id="{AF38A251-5C08-1E2C-7E8B-80D6B5062C40}"/>
              </a:ext>
            </a:extLst>
          </p:cNvPr>
          <p:cNvSpPr>
            <a:spLocks noGrp="1"/>
          </p:cNvSpPr>
          <p:nvPr>
            <p:ph type="sldNum" sz="quarter" idx="13"/>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653861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C21B-9ABF-B451-57ED-7AD52E77730E}"/>
              </a:ext>
            </a:extLst>
          </p:cNvPr>
          <p:cNvSpPr txBox="1">
            <a:spLocks/>
          </p:cNvSpPr>
          <p:nvPr/>
        </p:nvSpPr>
        <p:spPr>
          <a:xfrm>
            <a:off x="1885949" y="255487"/>
            <a:ext cx="8420100" cy="62323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n-US" sz="3600" dirty="0"/>
              <a:t>Paradigms</a:t>
            </a:r>
          </a:p>
        </p:txBody>
      </p:sp>
      <p:pic>
        <p:nvPicPr>
          <p:cNvPr id="3" name="Picture 2">
            <a:extLst>
              <a:ext uri="{FF2B5EF4-FFF2-40B4-BE49-F238E27FC236}">
                <a16:creationId xmlns:a16="http://schemas.microsoft.com/office/drawing/2014/main" id="{A8E905F2-B39D-6969-6B35-4676269F0AFA}"/>
              </a:ext>
            </a:extLst>
          </p:cNvPr>
          <p:cNvPicPr>
            <a:picLocks noChangeAspect="1"/>
          </p:cNvPicPr>
          <p:nvPr/>
        </p:nvPicPr>
        <p:blipFill>
          <a:blip r:embed="rId2"/>
          <a:stretch>
            <a:fillRect/>
          </a:stretch>
        </p:blipFill>
        <p:spPr>
          <a:xfrm>
            <a:off x="2546431" y="1134438"/>
            <a:ext cx="3225478" cy="2748439"/>
          </a:xfrm>
          <a:prstGeom prst="rect">
            <a:avLst/>
          </a:prstGeom>
        </p:spPr>
      </p:pic>
      <p:pic>
        <p:nvPicPr>
          <p:cNvPr id="4" name="Picture 3">
            <a:extLst>
              <a:ext uri="{FF2B5EF4-FFF2-40B4-BE49-F238E27FC236}">
                <a16:creationId xmlns:a16="http://schemas.microsoft.com/office/drawing/2014/main" id="{B68E91A3-A8B0-2BB1-31DE-ED88627A6BB2}"/>
              </a:ext>
            </a:extLst>
          </p:cNvPr>
          <p:cNvPicPr>
            <a:picLocks noChangeAspect="1"/>
          </p:cNvPicPr>
          <p:nvPr/>
        </p:nvPicPr>
        <p:blipFill>
          <a:blip r:embed="rId3"/>
          <a:stretch>
            <a:fillRect/>
          </a:stretch>
        </p:blipFill>
        <p:spPr>
          <a:xfrm>
            <a:off x="6396945" y="1134440"/>
            <a:ext cx="2923962" cy="2748438"/>
          </a:xfrm>
          <a:prstGeom prst="rect">
            <a:avLst/>
          </a:prstGeom>
        </p:spPr>
      </p:pic>
      <p:pic>
        <p:nvPicPr>
          <p:cNvPr id="5" name="Picture 4">
            <a:extLst>
              <a:ext uri="{FF2B5EF4-FFF2-40B4-BE49-F238E27FC236}">
                <a16:creationId xmlns:a16="http://schemas.microsoft.com/office/drawing/2014/main" id="{5A0E768B-6C74-339E-7C7F-C5A3077F9DA4}"/>
              </a:ext>
            </a:extLst>
          </p:cNvPr>
          <p:cNvPicPr>
            <a:picLocks noChangeAspect="1"/>
          </p:cNvPicPr>
          <p:nvPr/>
        </p:nvPicPr>
        <p:blipFill>
          <a:blip r:embed="rId4"/>
          <a:stretch>
            <a:fillRect/>
          </a:stretch>
        </p:blipFill>
        <p:spPr>
          <a:xfrm>
            <a:off x="3687983" y="4138598"/>
            <a:ext cx="4792884" cy="1794333"/>
          </a:xfrm>
          <a:prstGeom prst="rect">
            <a:avLst/>
          </a:prstGeom>
        </p:spPr>
      </p:pic>
      <p:sp>
        <p:nvSpPr>
          <p:cNvPr id="6" name="Content Placeholder 5">
            <a:extLst>
              <a:ext uri="{FF2B5EF4-FFF2-40B4-BE49-F238E27FC236}">
                <a16:creationId xmlns:a16="http://schemas.microsoft.com/office/drawing/2014/main" id="{FA3B5326-A9A9-B697-0DFE-DA5E3D7FA780}"/>
              </a:ext>
            </a:extLst>
          </p:cNvPr>
          <p:cNvSpPr txBox="1">
            <a:spLocks/>
          </p:cNvSpPr>
          <p:nvPr/>
        </p:nvSpPr>
        <p:spPr>
          <a:xfrm>
            <a:off x="1240151" y="6188651"/>
            <a:ext cx="9711697" cy="413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ffectLst/>
              </a:rPr>
              <a:t>Wen, Jie, et al. “A Survey on Federated Learning: Challenges and Applications.” </a:t>
            </a:r>
            <a:r>
              <a:rPr lang="en-US" sz="1400" i="1" dirty="0">
                <a:effectLst/>
              </a:rPr>
              <a:t>International Journal of Machine Learning and Cybernetics</a:t>
            </a:r>
            <a:r>
              <a:rPr lang="en-US" sz="1400" dirty="0">
                <a:effectLst/>
              </a:rPr>
              <a:t>, vol. 14, no. 2, Feb. 2023, pp. 513–35. </a:t>
            </a:r>
            <a:r>
              <a:rPr lang="en-US" sz="1400" i="1" dirty="0" err="1">
                <a:effectLst/>
              </a:rPr>
              <a:t>DOI.org</a:t>
            </a:r>
            <a:r>
              <a:rPr lang="en-US" sz="1400" i="1" dirty="0">
                <a:effectLst/>
              </a:rPr>
              <a:t> (</a:t>
            </a:r>
            <a:r>
              <a:rPr lang="en-US" sz="1400" i="1" dirty="0" err="1">
                <a:effectLst/>
              </a:rPr>
              <a:t>Crossref</a:t>
            </a:r>
            <a:r>
              <a:rPr lang="en-US" sz="1400" i="1" dirty="0">
                <a:effectLst/>
              </a:rPr>
              <a:t>)</a:t>
            </a:r>
            <a:r>
              <a:rPr lang="en-US" sz="1400" dirty="0">
                <a:effectLst/>
              </a:rPr>
              <a:t>, </a:t>
            </a:r>
            <a:r>
              <a:rPr lang="en-US" sz="1400" dirty="0">
                <a:effectLst/>
                <a:hlinkClick r:id="rId5"/>
              </a:rPr>
              <a:t>https://doi.org/10.1007/s13042-022-01647-y</a:t>
            </a:r>
            <a:r>
              <a:rPr lang="en-US" sz="1400" dirty="0">
                <a:effectLst/>
              </a:rPr>
              <a:t>.</a:t>
            </a:r>
          </a:p>
        </p:txBody>
      </p:sp>
    </p:spTree>
    <p:extLst>
      <p:ext uri="{BB962C8B-B14F-4D97-AF65-F5344CB8AC3E}">
        <p14:creationId xmlns:p14="http://schemas.microsoft.com/office/powerpoint/2010/main" val="2567956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42BC0-F03B-F816-069B-2F8DB7CB7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C0C9C-1D6F-9625-ED5E-5C056B298DBE}"/>
              </a:ext>
            </a:extLst>
          </p:cNvPr>
          <p:cNvSpPr txBox="1">
            <a:spLocks/>
          </p:cNvSpPr>
          <p:nvPr/>
        </p:nvSpPr>
        <p:spPr>
          <a:xfrm>
            <a:off x="1885949" y="730244"/>
            <a:ext cx="8420100" cy="62323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n-US" sz="3600" dirty="0"/>
              <a:t>Horizontal Federated Learning</a:t>
            </a:r>
          </a:p>
        </p:txBody>
      </p:sp>
      <p:pic>
        <p:nvPicPr>
          <p:cNvPr id="4" name="Picture 3">
            <a:extLst>
              <a:ext uri="{FF2B5EF4-FFF2-40B4-BE49-F238E27FC236}">
                <a16:creationId xmlns:a16="http://schemas.microsoft.com/office/drawing/2014/main" id="{A8D29E96-F007-FC43-6127-E99E5F65DD53}"/>
              </a:ext>
            </a:extLst>
          </p:cNvPr>
          <p:cNvPicPr>
            <a:picLocks noChangeAspect="1"/>
          </p:cNvPicPr>
          <p:nvPr/>
        </p:nvPicPr>
        <p:blipFill>
          <a:blip r:embed="rId2">
            <a:alphaModFix amt="0"/>
          </a:blip>
          <a:stretch>
            <a:fillRect/>
          </a:stretch>
        </p:blipFill>
        <p:spPr>
          <a:xfrm>
            <a:off x="6396945" y="1134440"/>
            <a:ext cx="2923962" cy="2748438"/>
          </a:xfrm>
          <a:prstGeom prst="rect">
            <a:avLst/>
          </a:prstGeom>
        </p:spPr>
      </p:pic>
      <p:pic>
        <p:nvPicPr>
          <p:cNvPr id="5" name="Picture 4">
            <a:extLst>
              <a:ext uri="{FF2B5EF4-FFF2-40B4-BE49-F238E27FC236}">
                <a16:creationId xmlns:a16="http://schemas.microsoft.com/office/drawing/2014/main" id="{3AE9BBA6-579C-6F08-72BE-E2D9B0B0BD20}"/>
              </a:ext>
            </a:extLst>
          </p:cNvPr>
          <p:cNvPicPr>
            <a:picLocks noChangeAspect="1"/>
          </p:cNvPicPr>
          <p:nvPr/>
        </p:nvPicPr>
        <p:blipFill>
          <a:blip r:embed="rId3">
            <a:alphaModFix amt="0"/>
          </a:blip>
          <a:stretch>
            <a:fillRect/>
          </a:stretch>
        </p:blipFill>
        <p:spPr>
          <a:xfrm>
            <a:off x="3687983" y="4138598"/>
            <a:ext cx="4792884" cy="1794333"/>
          </a:xfrm>
          <a:prstGeom prst="rect">
            <a:avLst/>
          </a:prstGeom>
        </p:spPr>
      </p:pic>
      <p:sp>
        <p:nvSpPr>
          <p:cNvPr id="6" name="Content Placeholder 5">
            <a:extLst>
              <a:ext uri="{FF2B5EF4-FFF2-40B4-BE49-F238E27FC236}">
                <a16:creationId xmlns:a16="http://schemas.microsoft.com/office/drawing/2014/main" id="{848BB31D-0919-5B04-9D56-8109FE630293}"/>
              </a:ext>
            </a:extLst>
          </p:cNvPr>
          <p:cNvSpPr txBox="1">
            <a:spLocks/>
          </p:cNvSpPr>
          <p:nvPr/>
        </p:nvSpPr>
        <p:spPr>
          <a:xfrm>
            <a:off x="1240150" y="5684578"/>
            <a:ext cx="9711697" cy="413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ffectLst/>
              </a:rPr>
              <a:t>Wen, Jie, et al. “A Survey on Federated Learning: Challenges and Applications.” </a:t>
            </a:r>
            <a:r>
              <a:rPr lang="en-US" sz="1400" i="1" dirty="0">
                <a:effectLst/>
              </a:rPr>
              <a:t>International Journal of Machine Learning and Cybernetics</a:t>
            </a:r>
            <a:r>
              <a:rPr lang="en-US" sz="1400" dirty="0">
                <a:effectLst/>
              </a:rPr>
              <a:t>, vol. 14, no. 2, Feb. 2023, pp. 513–35. </a:t>
            </a:r>
            <a:r>
              <a:rPr lang="en-US" sz="1400" i="1" dirty="0" err="1">
                <a:effectLst/>
              </a:rPr>
              <a:t>DOI.org</a:t>
            </a:r>
            <a:r>
              <a:rPr lang="en-US" sz="1400" i="1" dirty="0">
                <a:effectLst/>
              </a:rPr>
              <a:t> (</a:t>
            </a:r>
            <a:r>
              <a:rPr lang="en-US" sz="1400" i="1" dirty="0" err="1">
                <a:effectLst/>
              </a:rPr>
              <a:t>Crossref</a:t>
            </a:r>
            <a:r>
              <a:rPr lang="en-US" sz="1400" i="1" dirty="0">
                <a:effectLst/>
              </a:rPr>
              <a:t>)</a:t>
            </a:r>
            <a:r>
              <a:rPr lang="en-US" sz="1400" dirty="0">
                <a:effectLst/>
              </a:rPr>
              <a:t>, </a:t>
            </a:r>
            <a:r>
              <a:rPr lang="en-US" sz="1400" dirty="0">
                <a:effectLst/>
                <a:hlinkClick r:id="rId4"/>
              </a:rPr>
              <a:t>https://doi.org/10.1007/s13042-022-01647-y</a:t>
            </a:r>
            <a:r>
              <a:rPr lang="en-US" sz="1400" dirty="0">
                <a:effectLst/>
              </a:rPr>
              <a:t>.</a:t>
            </a:r>
          </a:p>
        </p:txBody>
      </p:sp>
      <p:pic>
        <p:nvPicPr>
          <p:cNvPr id="3" name="Picture 2">
            <a:extLst>
              <a:ext uri="{FF2B5EF4-FFF2-40B4-BE49-F238E27FC236}">
                <a16:creationId xmlns:a16="http://schemas.microsoft.com/office/drawing/2014/main" id="{8BADEA02-E82B-0E18-1824-43AE895DAB67}"/>
              </a:ext>
            </a:extLst>
          </p:cNvPr>
          <p:cNvPicPr>
            <a:picLocks noChangeAspect="1"/>
          </p:cNvPicPr>
          <p:nvPr/>
        </p:nvPicPr>
        <p:blipFill>
          <a:blip r:embed="rId5"/>
          <a:stretch>
            <a:fillRect/>
          </a:stretch>
        </p:blipFill>
        <p:spPr>
          <a:xfrm>
            <a:off x="1527205" y="1653621"/>
            <a:ext cx="4153759" cy="3539430"/>
          </a:xfrm>
          <a:prstGeom prst="rect">
            <a:avLst/>
          </a:prstGeom>
        </p:spPr>
      </p:pic>
      <p:sp>
        <p:nvSpPr>
          <p:cNvPr id="7" name="TextBox 6">
            <a:extLst>
              <a:ext uri="{FF2B5EF4-FFF2-40B4-BE49-F238E27FC236}">
                <a16:creationId xmlns:a16="http://schemas.microsoft.com/office/drawing/2014/main" id="{DB61CEEF-A0C1-9825-9419-8302EAAB9E82}"/>
              </a:ext>
            </a:extLst>
          </p:cNvPr>
          <p:cNvSpPr txBox="1"/>
          <p:nvPr/>
        </p:nvSpPr>
        <p:spPr>
          <a:xfrm>
            <a:off x="5847134" y="1664949"/>
            <a:ext cx="481766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Model sent from server to clients.</a:t>
            </a:r>
          </a:p>
          <a:p>
            <a:pPr marL="285750" indent="-285750">
              <a:buFont typeface="Arial" panose="020B0604020202020204" pitchFamily="34" charset="0"/>
              <a:buChar char="•"/>
            </a:pPr>
            <a:r>
              <a:rPr lang="en-US" sz="2800" dirty="0"/>
              <a:t>Clients train the model on local data.</a:t>
            </a:r>
          </a:p>
          <a:p>
            <a:pPr marL="285750" indent="-285750">
              <a:buFont typeface="Arial" panose="020B0604020202020204" pitchFamily="34" charset="0"/>
              <a:buChar char="•"/>
            </a:pPr>
            <a:r>
              <a:rPr lang="en-US" sz="2800" dirty="0"/>
              <a:t>Clients send their models back to the server.</a:t>
            </a:r>
          </a:p>
          <a:p>
            <a:pPr marL="285750" indent="-285750">
              <a:buFont typeface="Arial" panose="020B0604020202020204" pitchFamily="34" charset="0"/>
              <a:buChar char="•"/>
            </a:pPr>
            <a:r>
              <a:rPr lang="en-US" sz="2800" dirty="0"/>
              <a:t>Server aggregates learning.</a:t>
            </a:r>
          </a:p>
          <a:p>
            <a:pPr marL="285750" indent="-285750">
              <a:buFont typeface="Arial" panose="020B0604020202020204" pitchFamily="34" charset="0"/>
              <a:buChar char="•"/>
            </a:pPr>
            <a:r>
              <a:rPr lang="en-US" sz="2800" dirty="0"/>
              <a:t>Best for </a:t>
            </a:r>
            <a:r>
              <a:rPr lang="en-US" sz="2800" b="1" dirty="0"/>
              <a:t>homogenous data</a:t>
            </a:r>
            <a:r>
              <a:rPr lang="en-US" sz="2800" dirty="0"/>
              <a:t>.</a:t>
            </a:r>
          </a:p>
        </p:txBody>
      </p:sp>
    </p:spTree>
    <p:extLst>
      <p:ext uri="{BB962C8B-B14F-4D97-AF65-F5344CB8AC3E}">
        <p14:creationId xmlns:p14="http://schemas.microsoft.com/office/powerpoint/2010/main" val="192196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EF20-EFEE-FCE6-00FA-B0DB1DFE1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C1BB2-7D9E-ABC7-9AA6-4AF457128056}"/>
              </a:ext>
            </a:extLst>
          </p:cNvPr>
          <p:cNvSpPr txBox="1">
            <a:spLocks/>
          </p:cNvSpPr>
          <p:nvPr/>
        </p:nvSpPr>
        <p:spPr>
          <a:xfrm>
            <a:off x="1885949" y="730244"/>
            <a:ext cx="8420100" cy="62323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n-US" sz="3600" dirty="0"/>
              <a:t>Vertical Federated Learning</a:t>
            </a:r>
          </a:p>
        </p:txBody>
      </p:sp>
      <p:pic>
        <p:nvPicPr>
          <p:cNvPr id="5" name="Picture 4">
            <a:extLst>
              <a:ext uri="{FF2B5EF4-FFF2-40B4-BE49-F238E27FC236}">
                <a16:creationId xmlns:a16="http://schemas.microsoft.com/office/drawing/2014/main" id="{11F91C36-D430-77E2-F5D2-E4CA5D2D780E}"/>
              </a:ext>
            </a:extLst>
          </p:cNvPr>
          <p:cNvPicPr>
            <a:picLocks noChangeAspect="1"/>
          </p:cNvPicPr>
          <p:nvPr/>
        </p:nvPicPr>
        <p:blipFill>
          <a:blip r:embed="rId2">
            <a:alphaModFix amt="0"/>
          </a:blip>
          <a:stretch>
            <a:fillRect/>
          </a:stretch>
        </p:blipFill>
        <p:spPr>
          <a:xfrm>
            <a:off x="3687983" y="4138598"/>
            <a:ext cx="4792884" cy="1794333"/>
          </a:xfrm>
          <a:prstGeom prst="rect">
            <a:avLst/>
          </a:prstGeom>
        </p:spPr>
      </p:pic>
      <p:sp>
        <p:nvSpPr>
          <p:cNvPr id="6" name="Content Placeholder 5">
            <a:extLst>
              <a:ext uri="{FF2B5EF4-FFF2-40B4-BE49-F238E27FC236}">
                <a16:creationId xmlns:a16="http://schemas.microsoft.com/office/drawing/2014/main" id="{6A16C895-1C4F-662F-5769-97FD326E1486}"/>
              </a:ext>
            </a:extLst>
          </p:cNvPr>
          <p:cNvSpPr txBox="1">
            <a:spLocks/>
          </p:cNvSpPr>
          <p:nvPr/>
        </p:nvSpPr>
        <p:spPr>
          <a:xfrm>
            <a:off x="1240150" y="5684578"/>
            <a:ext cx="9711697" cy="413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ffectLst/>
              </a:rPr>
              <a:t>Wen, Jie, et al. “A Survey on Federated Learning: Challenges and Applications.” </a:t>
            </a:r>
            <a:r>
              <a:rPr lang="en-US" sz="1400" i="1" dirty="0">
                <a:effectLst/>
              </a:rPr>
              <a:t>International Journal of Machine Learning and Cybernetics</a:t>
            </a:r>
            <a:r>
              <a:rPr lang="en-US" sz="1400" dirty="0">
                <a:effectLst/>
              </a:rPr>
              <a:t>, vol. 14, no. 2, Feb. 2023, pp. 513–35. </a:t>
            </a:r>
            <a:r>
              <a:rPr lang="en-US" sz="1400" i="1" dirty="0" err="1">
                <a:effectLst/>
              </a:rPr>
              <a:t>DOI.org</a:t>
            </a:r>
            <a:r>
              <a:rPr lang="en-US" sz="1400" i="1" dirty="0">
                <a:effectLst/>
              </a:rPr>
              <a:t> (</a:t>
            </a:r>
            <a:r>
              <a:rPr lang="en-US" sz="1400" i="1" dirty="0" err="1">
                <a:effectLst/>
              </a:rPr>
              <a:t>Crossref</a:t>
            </a:r>
            <a:r>
              <a:rPr lang="en-US" sz="1400" i="1" dirty="0">
                <a:effectLst/>
              </a:rPr>
              <a:t>)</a:t>
            </a:r>
            <a:r>
              <a:rPr lang="en-US" sz="1400" dirty="0">
                <a:effectLst/>
              </a:rPr>
              <a:t>, </a:t>
            </a:r>
            <a:r>
              <a:rPr lang="en-US" sz="1400" dirty="0">
                <a:effectLst/>
                <a:hlinkClick r:id="rId3"/>
              </a:rPr>
              <a:t>https://doi.org/10.1007/s13042-022-01647-y</a:t>
            </a:r>
            <a:r>
              <a:rPr lang="en-US" sz="1400" dirty="0">
                <a:effectLst/>
              </a:rPr>
              <a:t>.</a:t>
            </a:r>
          </a:p>
        </p:txBody>
      </p:sp>
      <p:pic>
        <p:nvPicPr>
          <p:cNvPr id="4" name="Picture 3">
            <a:extLst>
              <a:ext uri="{FF2B5EF4-FFF2-40B4-BE49-F238E27FC236}">
                <a16:creationId xmlns:a16="http://schemas.microsoft.com/office/drawing/2014/main" id="{A83936C5-3F9F-6F88-74F3-44A4B57C14CA}"/>
              </a:ext>
            </a:extLst>
          </p:cNvPr>
          <p:cNvPicPr>
            <a:picLocks noChangeAspect="1"/>
          </p:cNvPicPr>
          <p:nvPr/>
        </p:nvPicPr>
        <p:blipFill>
          <a:blip r:embed="rId4">
            <a:alphaModFix/>
          </a:blip>
          <a:stretch>
            <a:fillRect/>
          </a:stretch>
        </p:blipFill>
        <p:spPr>
          <a:xfrm>
            <a:off x="1817482" y="1874728"/>
            <a:ext cx="3256680" cy="3061183"/>
          </a:xfrm>
          <a:prstGeom prst="rect">
            <a:avLst/>
          </a:prstGeom>
        </p:spPr>
      </p:pic>
      <p:sp>
        <p:nvSpPr>
          <p:cNvPr id="7" name="TextBox 6">
            <a:extLst>
              <a:ext uri="{FF2B5EF4-FFF2-40B4-BE49-F238E27FC236}">
                <a16:creationId xmlns:a16="http://schemas.microsoft.com/office/drawing/2014/main" id="{F3983088-CE88-F8CA-DB06-1D010620DD70}"/>
              </a:ext>
            </a:extLst>
          </p:cNvPr>
          <p:cNvSpPr txBox="1"/>
          <p:nvPr/>
        </p:nvSpPr>
        <p:spPr>
          <a:xfrm>
            <a:off x="5556858" y="1874728"/>
            <a:ext cx="481766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Model sent from server to clients.</a:t>
            </a:r>
          </a:p>
          <a:p>
            <a:pPr marL="285750" indent="-285750">
              <a:buFont typeface="Arial" panose="020B0604020202020204" pitchFamily="34" charset="0"/>
              <a:buChar char="•"/>
            </a:pPr>
            <a:r>
              <a:rPr lang="en-US" sz="2800" dirty="0"/>
              <a:t>Clients with </a:t>
            </a:r>
            <a:r>
              <a:rPr lang="en-US" sz="2800" b="1" dirty="0"/>
              <a:t>heterogenous data</a:t>
            </a:r>
            <a:r>
              <a:rPr lang="en-US" sz="2800" dirty="0"/>
              <a:t> coordinate feature overlap.</a:t>
            </a:r>
          </a:p>
          <a:p>
            <a:pPr marL="285750" indent="-285750">
              <a:buFont typeface="Arial" panose="020B0604020202020204" pitchFamily="34" charset="0"/>
              <a:buChar char="•"/>
            </a:pPr>
            <a:r>
              <a:rPr lang="en-US" sz="2800" dirty="0"/>
              <a:t>Joint training with encrypted data.</a:t>
            </a:r>
          </a:p>
        </p:txBody>
      </p:sp>
    </p:spTree>
    <p:extLst>
      <p:ext uri="{BB962C8B-B14F-4D97-AF65-F5344CB8AC3E}">
        <p14:creationId xmlns:p14="http://schemas.microsoft.com/office/powerpoint/2010/main" val="26415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6F272-28CE-D50D-311A-6886EEFD2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6507B-FB28-7E93-8371-7A89F328A6B4}"/>
              </a:ext>
            </a:extLst>
          </p:cNvPr>
          <p:cNvSpPr txBox="1">
            <a:spLocks/>
          </p:cNvSpPr>
          <p:nvPr/>
        </p:nvSpPr>
        <p:spPr>
          <a:xfrm>
            <a:off x="1885947" y="759561"/>
            <a:ext cx="8420100" cy="62323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n-US" sz="3600" dirty="0"/>
              <a:t>Federated Transfer Learning</a:t>
            </a:r>
          </a:p>
        </p:txBody>
      </p:sp>
      <p:pic>
        <p:nvPicPr>
          <p:cNvPr id="5" name="Picture 4">
            <a:extLst>
              <a:ext uri="{FF2B5EF4-FFF2-40B4-BE49-F238E27FC236}">
                <a16:creationId xmlns:a16="http://schemas.microsoft.com/office/drawing/2014/main" id="{99699279-A21F-265C-0965-735D0F5CCC8E}"/>
              </a:ext>
            </a:extLst>
          </p:cNvPr>
          <p:cNvPicPr>
            <a:picLocks noChangeAspect="1"/>
          </p:cNvPicPr>
          <p:nvPr/>
        </p:nvPicPr>
        <p:blipFill>
          <a:blip r:embed="rId2">
            <a:alphaModFix/>
          </a:blip>
          <a:stretch>
            <a:fillRect/>
          </a:stretch>
        </p:blipFill>
        <p:spPr>
          <a:xfrm>
            <a:off x="2594319" y="1534308"/>
            <a:ext cx="7003355" cy="2621877"/>
          </a:xfrm>
          <a:prstGeom prst="rect">
            <a:avLst/>
          </a:prstGeom>
        </p:spPr>
      </p:pic>
      <p:sp>
        <p:nvSpPr>
          <p:cNvPr id="6" name="Content Placeholder 5">
            <a:extLst>
              <a:ext uri="{FF2B5EF4-FFF2-40B4-BE49-F238E27FC236}">
                <a16:creationId xmlns:a16="http://schemas.microsoft.com/office/drawing/2014/main" id="{9243D205-2FFC-EE6C-304D-294D2A866397}"/>
              </a:ext>
            </a:extLst>
          </p:cNvPr>
          <p:cNvSpPr txBox="1">
            <a:spLocks/>
          </p:cNvSpPr>
          <p:nvPr/>
        </p:nvSpPr>
        <p:spPr>
          <a:xfrm>
            <a:off x="1240150" y="5684578"/>
            <a:ext cx="9711697" cy="413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ffectLst/>
              </a:rPr>
              <a:t>Wen, Jie, et al. “A Survey on Federated Learning: Challenges and Applications.” </a:t>
            </a:r>
            <a:r>
              <a:rPr lang="en-US" sz="1400" i="1" dirty="0">
                <a:effectLst/>
              </a:rPr>
              <a:t>International Journal of Machine Learning and Cybernetics</a:t>
            </a:r>
            <a:r>
              <a:rPr lang="en-US" sz="1400" dirty="0">
                <a:effectLst/>
              </a:rPr>
              <a:t>, vol. 14, no. 2, Feb. 2023, pp. 513–35. </a:t>
            </a:r>
            <a:r>
              <a:rPr lang="en-US" sz="1400" i="1" dirty="0" err="1">
                <a:effectLst/>
              </a:rPr>
              <a:t>DOI.org</a:t>
            </a:r>
            <a:r>
              <a:rPr lang="en-US" sz="1400" i="1" dirty="0">
                <a:effectLst/>
              </a:rPr>
              <a:t> (</a:t>
            </a:r>
            <a:r>
              <a:rPr lang="en-US" sz="1400" i="1" dirty="0" err="1">
                <a:effectLst/>
              </a:rPr>
              <a:t>Crossref</a:t>
            </a:r>
            <a:r>
              <a:rPr lang="en-US" sz="1400" i="1" dirty="0">
                <a:effectLst/>
              </a:rPr>
              <a:t>)</a:t>
            </a:r>
            <a:r>
              <a:rPr lang="en-US" sz="1400" dirty="0">
                <a:effectLst/>
              </a:rPr>
              <a:t>, </a:t>
            </a:r>
            <a:r>
              <a:rPr lang="en-US" sz="1400" dirty="0">
                <a:effectLst/>
                <a:hlinkClick r:id="rId3"/>
              </a:rPr>
              <a:t>https://doi.org/10.1007/s13042-022-01647-y</a:t>
            </a:r>
            <a:r>
              <a:rPr lang="en-US" sz="1400" dirty="0">
                <a:effectLst/>
              </a:rPr>
              <a:t>.</a:t>
            </a:r>
          </a:p>
        </p:txBody>
      </p:sp>
      <p:sp>
        <p:nvSpPr>
          <p:cNvPr id="7" name="TextBox 6">
            <a:extLst>
              <a:ext uri="{FF2B5EF4-FFF2-40B4-BE49-F238E27FC236}">
                <a16:creationId xmlns:a16="http://schemas.microsoft.com/office/drawing/2014/main" id="{C0CB6B0C-B019-CB83-3A4A-F9A25C3F8C1E}"/>
              </a:ext>
            </a:extLst>
          </p:cNvPr>
          <p:cNvSpPr txBox="1"/>
          <p:nvPr/>
        </p:nvSpPr>
        <p:spPr>
          <a:xfrm>
            <a:off x="1647893" y="4320217"/>
            <a:ext cx="8896206" cy="1200329"/>
          </a:xfrm>
          <a:prstGeom prst="rect">
            <a:avLst/>
          </a:prstGeom>
          <a:noFill/>
        </p:spPr>
        <p:txBody>
          <a:bodyPr wrap="square" rtlCol="0">
            <a:spAutoFit/>
          </a:bodyPr>
          <a:lstStyle/>
          <a:p>
            <a:pPr marL="457200" indent="-457200">
              <a:buFont typeface="Arial" panose="020B0604020202020204" pitchFamily="34" charset="0"/>
              <a:buChar char="•"/>
            </a:pPr>
            <a:r>
              <a:rPr lang="en-US" sz="2400" dirty="0"/>
              <a:t>Model is passed from client to client and </a:t>
            </a:r>
            <a:r>
              <a:rPr lang="en-US" sz="2400" b="1" dirty="0"/>
              <a:t>trained on the way</a:t>
            </a:r>
            <a:r>
              <a:rPr lang="en-US" sz="2400" dirty="0"/>
              <a:t>.</a:t>
            </a:r>
          </a:p>
          <a:p>
            <a:pPr marL="457200" indent="-457200">
              <a:buFont typeface="Arial" panose="020B0604020202020204" pitchFamily="34" charset="0"/>
              <a:buChar char="•"/>
            </a:pPr>
            <a:r>
              <a:rPr lang="en-US" sz="2400" dirty="0"/>
              <a:t>Can be executed </a:t>
            </a:r>
            <a:r>
              <a:rPr lang="en-US" sz="2400" b="1" dirty="0"/>
              <a:t>without</a:t>
            </a:r>
            <a:r>
              <a:rPr lang="en-US" sz="2400" dirty="0"/>
              <a:t> a server/orchestrator.</a:t>
            </a:r>
          </a:p>
          <a:p>
            <a:pPr marL="457200" indent="-457200">
              <a:buFont typeface="Arial" panose="020B0604020202020204" pitchFamily="34" charset="0"/>
              <a:buChar char="•"/>
            </a:pPr>
            <a:r>
              <a:rPr lang="en-US" sz="2400" dirty="0"/>
              <a:t>Training similar to traditional ML, doesn’t require aggregation</a:t>
            </a:r>
          </a:p>
        </p:txBody>
      </p:sp>
    </p:spTree>
    <p:extLst>
      <p:ext uri="{BB962C8B-B14F-4D97-AF65-F5344CB8AC3E}">
        <p14:creationId xmlns:p14="http://schemas.microsoft.com/office/powerpoint/2010/main" val="216229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F73223-890B-753A-1DD2-7636779F6777}"/>
              </a:ext>
            </a:extLst>
          </p:cNvPr>
          <p:cNvSpPr>
            <a:spLocks noGrp="1"/>
          </p:cNvSpPr>
          <p:nvPr>
            <p:ph type="sldNum" sz="quarter" idx="12"/>
          </p:nvPr>
        </p:nvSpPr>
        <p:spPr/>
        <p:txBody>
          <a:bodyPr/>
          <a:lstStyle/>
          <a:p>
            <a:fld id="{629BC581-0D96-F547-B421-61CBAE4E793D}" type="slidenum">
              <a:rPr lang="en-US" smtClean="0"/>
              <a:t>18</a:t>
            </a:fld>
            <a:endParaRPr lang="en-US"/>
          </a:p>
        </p:txBody>
      </p:sp>
      <p:sp>
        <p:nvSpPr>
          <p:cNvPr id="3" name="Title 1">
            <a:extLst>
              <a:ext uri="{FF2B5EF4-FFF2-40B4-BE49-F238E27FC236}">
                <a16:creationId xmlns:a16="http://schemas.microsoft.com/office/drawing/2014/main" id="{2E98080B-775E-6A2F-95A7-1ACB8463DC55}"/>
              </a:ext>
            </a:extLst>
          </p:cNvPr>
          <p:cNvSpPr txBox="1">
            <a:spLocks/>
          </p:cNvSpPr>
          <p:nvPr/>
        </p:nvSpPr>
        <p:spPr>
          <a:xfrm>
            <a:off x="1885946" y="1180412"/>
            <a:ext cx="8420100" cy="623230"/>
          </a:xfrm>
          <a:prstGeom prst="rect">
            <a:avLst/>
          </a:prstGeom>
        </p:spPr>
        <p:txBody>
          <a:bodyPr anchor="ct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n-US" sz="3200" dirty="0"/>
              <a:t>Further Variations</a:t>
            </a:r>
          </a:p>
        </p:txBody>
      </p:sp>
      <p:grpSp>
        <p:nvGrpSpPr>
          <p:cNvPr id="9" name="Group 8">
            <a:extLst>
              <a:ext uri="{FF2B5EF4-FFF2-40B4-BE49-F238E27FC236}">
                <a16:creationId xmlns:a16="http://schemas.microsoft.com/office/drawing/2014/main" id="{67D86E55-2035-A6B2-490F-2D384C6A0651}"/>
              </a:ext>
            </a:extLst>
          </p:cNvPr>
          <p:cNvGrpSpPr/>
          <p:nvPr/>
        </p:nvGrpSpPr>
        <p:grpSpPr>
          <a:xfrm>
            <a:off x="1017514" y="2216817"/>
            <a:ext cx="10156965" cy="2246769"/>
            <a:chOff x="785752" y="2090172"/>
            <a:chExt cx="10156965" cy="2246769"/>
          </a:xfrm>
        </p:grpSpPr>
        <p:sp>
          <p:nvSpPr>
            <p:cNvPr id="4" name="TextBox 3">
              <a:extLst>
                <a:ext uri="{FF2B5EF4-FFF2-40B4-BE49-F238E27FC236}">
                  <a16:creationId xmlns:a16="http://schemas.microsoft.com/office/drawing/2014/main" id="{00956E96-62DA-F324-0C24-6DF0453BFEC1}"/>
                </a:ext>
              </a:extLst>
            </p:cNvPr>
            <p:cNvSpPr txBox="1"/>
            <p:nvPr/>
          </p:nvSpPr>
          <p:spPr>
            <a:xfrm>
              <a:off x="785752" y="2090172"/>
              <a:ext cx="3524991"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Aggregation</a:t>
              </a:r>
            </a:p>
            <a:p>
              <a:pPr marL="742950" lvl="1" indent="-285750">
                <a:buFont typeface="Arial" panose="020B0604020202020204" pitchFamily="34" charset="0"/>
                <a:buChar char="•"/>
              </a:pPr>
              <a:r>
                <a:rPr lang="en-US" sz="2000" dirty="0"/>
                <a:t>Variants on traditional federated averaging</a:t>
              </a:r>
            </a:p>
            <a:p>
              <a:pPr marL="742950" lvl="1" indent="-285750">
                <a:buFont typeface="Arial" panose="020B0604020202020204" pitchFamily="34" charset="0"/>
                <a:buChar char="•"/>
              </a:pPr>
              <a:r>
                <a:rPr lang="en-US" sz="2000" dirty="0"/>
                <a:t>Gradient-based</a:t>
              </a:r>
            </a:p>
            <a:p>
              <a:pPr marL="742950" lvl="1" indent="-285750">
                <a:buFont typeface="Arial" panose="020B0604020202020204" pitchFamily="34" charset="0"/>
                <a:buChar char="•"/>
              </a:pPr>
              <a:r>
                <a:rPr lang="en-US" sz="2000" dirty="0"/>
                <a:t>Introducing attention</a:t>
              </a:r>
            </a:p>
            <a:p>
              <a:pPr marL="742950" lvl="1" indent="-285750">
                <a:buFont typeface="Arial" panose="020B0604020202020204" pitchFamily="34" charset="0"/>
                <a:buChar char="•"/>
              </a:pPr>
              <a:r>
                <a:rPr lang="en-US" sz="2000" dirty="0"/>
                <a:t>Adaptive federated optimization</a:t>
              </a:r>
            </a:p>
          </p:txBody>
        </p:sp>
        <p:sp>
          <p:nvSpPr>
            <p:cNvPr id="5" name="TextBox 4">
              <a:extLst>
                <a:ext uri="{FF2B5EF4-FFF2-40B4-BE49-F238E27FC236}">
                  <a16:creationId xmlns:a16="http://schemas.microsoft.com/office/drawing/2014/main" id="{2CECFDAA-21DD-99FF-CE14-13D4A3E083C4}"/>
                </a:ext>
              </a:extLst>
            </p:cNvPr>
            <p:cNvSpPr txBox="1"/>
            <p:nvPr/>
          </p:nvSpPr>
          <p:spPr>
            <a:xfrm>
              <a:off x="7523412" y="2090172"/>
              <a:ext cx="341930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Communication Efficiency</a:t>
              </a:r>
            </a:p>
            <a:p>
              <a:pPr marL="742950" lvl="1" indent="-285750">
                <a:buFont typeface="Arial" panose="020B0604020202020204" pitchFamily="34" charset="0"/>
                <a:buChar char="•"/>
              </a:pPr>
              <a:r>
                <a:rPr lang="en-US" sz="2000" dirty="0"/>
                <a:t>Model Compression</a:t>
              </a:r>
            </a:p>
            <a:p>
              <a:pPr marL="742950" lvl="1" indent="-285750">
                <a:buFont typeface="Arial" panose="020B0604020202020204" pitchFamily="34" charset="0"/>
                <a:buChar char="•"/>
              </a:pPr>
              <a:r>
                <a:rPr lang="en-US" sz="2000" dirty="0"/>
                <a:t>Federated Dropout</a:t>
              </a:r>
            </a:p>
            <a:p>
              <a:pPr marL="742950" lvl="1" indent="-285750">
                <a:buFont typeface="Arial" panose="020B0604020202020204" pitchFamily="34" charset="0"/>
                <a:buChar char="•"/>
              </a:pPr>
              <a:r>
                <a:rPr lang="en-US" sz="2000" dirty="0"/>
                <a:t>Structured &amp; Sketched Updates</a:t>
              </a:r>
            </a:p>
          </p:txBody>
        </p:sp>
        <p:sp>
          <p:nvSpPr>
            <p:cNvPr id="6" name="TextBox 5">
              <a:extLst>
                <a:ext uri="{FF2B5EF4-FFF2-40B4-BE49-F238E27FC236}">
                  <a16:creationId xmlns:a16="http://schemas.microsoft.com/office/drawing/2014/main" id="{735FD6AE-98B7-2A78-129B-927180D77F17}"/>
                </a:ext>
              </a:extLst>
            </p:cNvPr>
            <p:cNvSpPr txBox="1"/>
            <p:nvPr/>
          </p:nvSpPr>
          <p:spPr>
            <a:xfrm>
              <a:off x="4412078" y="2090172"/>
              <a:ext cx="3009999"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Privacy</a:t>
              </a:r>
            </a:p>
            <a:p>
              <a:pPr marL="742950" lvl="1" indent="-285750">
                <a:buFont typeface="Arial" panose="020B0604020202020204" pitchFamily="34" charset="0"/>
                <a:buChar char="•"/>
              </a:pPr>
              <a:r>
                <a:rPr lang="en-US" sz="2000" dirty="0"/>
                <a:t>Secure multi-party computation</a:t>
              </a:r>
            </a:p>
            <a:p>
              <a:pPr marL="742950" lvl="1" indent="-285750">
                <a:buFont typeface="Arial" panose="020B0604020202020204" pitchFamily="34" charset="0"/>
                <a:buChar char="•"/>
              </a:pPr>
              <a:r>
                <a:rPr lang="en-US" sz="2000" dirty="0"/>
                <a:t>Differential privacy</a:t>
              </a:r>
            </a:p>
            <a:p>
              <a:pPr marL="742950" lvl="1" indent="-285750">
                <a:buFont typeface="Arial" panose="020B0604020202020204" pitchFamily="34" charset="0"/>
                <a:buChar char="•"/>
              </a:pPr>
              <a:r>
                <a:rPr lang="en-US" sz="2000" dirty="0"/>
                <a:t>Homomorphic encryption</a:t>
              </a:r>
            </a:p>
          </p:txBody>
        </p:sp>
      </p:grpSp>
      <p:sp>
        <p:nvSpPr>
          <p:cNvPr id="8" name="TextBox 7">
            <a:extLst>
              <a:ext uri="{FF2B5EF4-FFF2-40B4-BE49-F238E27FC236}">
                <a16:creationId xmlns:a16="http://schemas.microsoft.com/office/drawing/2014/main" id="{183964DF-CA68-21E2-B08A-E483828019E6}"/>
              </a:ext>
            </a:extLst>
          </p:cNvPr>
          <p:cNvSpPr txBox="1"/>
          <p:nvPr/>
        </p:nvSpPr>
        <p:spPr>
          <a:xfrm>
            <a:off x="2267071" y="4876761"/>
            <a:ext cx="7657849" cy="400110"/>
          </a:xfrm>
          <a:prstGeom prst="rect">
            <a:avLst/>
          </a:prstGeom>
          <a:noFill/>
        </p:spPr>
        <p:txBody>
          <a:bodyPr wrap="square">
            <a:spAutoFit/>
          </a:bodyPr>
          <a:lstStyle/>
          <a:p>
            <a:pPr algn="ctr"/>
            <a:r>
              <a:rPr lang="en-US" sz="2000" dirty="0"/>
              <a:t>Additionally: Data/Model Heterogeneity, Client Selection Strategies</a:t>
            </a:r>
          </a:p>
        </p:txBody>
      </p:sp>
    </p:spTree>
    <p:extLst>
      <p:ext uri="{BB962C8B-B14F-4D97-AF65-F5344CB8AC3E}">
        <p14:creationId xmlns:p14="http://schemas.microsoft.com/office/powerpoint/2010/main" val="206327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90349" y="2666632"/>
            <a:ext cx="4633732" cy="1524735"/>
          </a:xfrm>
        </p:spPr>
        <p:txBody>
          <a:bodyPr anchor="ct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87E3-C576-B8BC-CF27-9B228383B517}"/>
              </a:ext>
            </a:extLst>
          </p:cNvPr>
          <p:cNvSpPr>
            <a:spLocks noGrp="1"/>
          </p:cNvSpPr>
          <p:nvPr>
            <p:ph type="title"/>
          </p:nvPr>
        </p:nvSpPr>
        <p:spPr>
          <a:xfrm>
            <a:off x="2933700" y="997226"/>
            <a:ext cx="8420100" cy="1780860"/>
          </a:xfrm>
        </p:spPr>
        <p:txBody>
          <a:bodyPr/>
          <a:lstStyle/>
          <a:p>
            <a:r>
              <a:rPr lang="en-US" dirty="0"/>
              <a:t>Definition</a:t>
            </a:r>
          </a:p>
        </p:txBody>
      </p:sp>
      <p:sp>
        <p:nvSpPr>
          <p:cNvPr id="4" name="Content Placeholder 3">
            <a:extLst>
              <a:ext uri="{FF2B5EF4-FFF2-40B4-BE49-F238E27FC236}">
                <a16:creationId xmlns:a16="http://schemas.microsoft.com/office/drawing/2014/main" id="{B695C5DA-3ACB-AC0F-25F6-94BBE923D4E7}"/>
              </a:ext>
            </a:extLst>
          </p:cNvPr>
          <p:cNvSpPr>
            <a:spLocks noGrp="1"/>
          </p:cNvSpPr>
          <p:nvPr>
            <p:ph sz="half" idx="13"/>
          </p:nvPr>
        </p:nvSpPr>
        <p:spPr>
          <a:xfrm>
            <a:off x="2933700" y="2986271"/>
            <a:ext cx="7240448" cy="2338086"/>
          </a:xfrm>
        </p:spPr>
        <p:txBody>
          <a:bodyPr>
            <a:normAutofit/>
          </a:bodyPr>
          <a:lstStyle/>
          <a:p>
            <a:r>
              <a:rPr lang="en-US" sz="2700" b="1" dirty="0"/>
              <a:t>“Federated Learning (FL)</a:t>
            </a:r>
            <a:r>
              <a:rPr lang="en-US" sz="2700" dirty="0"/>
              <a:t> is a machine learning technique that enables multiple entities to collaboratively learn a shared model </a:t>
            </a:r>
            <a:r>
              <a:rPr lang="en-US" sz="2700" b="1" dirty="0"/>
              <a:t>without exchanging their local data</a:t>
            </a:r>
            <a:r>
              <a:rPr lang="en-US" sz="2700" dirty="0"/>
              <a:t>.”</a:t>
            </a:r>
          </a:p>
        </p:txBody>
      </p:sp>
      <p:sp>
        <p:nvSpPr>
          <p:cNvPr id="6" name="Content Placeholder 5">
            <a:extLst>
              <a:ext uri="{FF2B5EF4-FFF2-40B4-BE49-F238E27FC236}">
                <a16:creationId xmlns:a16="http://schemas.microsoft.com/office/drawing/2014/main" id="{9DFA7C43-05EE-D33D-C915-751291F77013}"/>
              </a:ext>
            </a:extLst>
          </p:cNvPr>
          <p:cNvSpPr>
            <a:spLocks noGrp="1"/>
          </p:cNvSpPr>
          <p:nvPr>
            <p:ph sz="half" idx="14"/>
          </p:nvPr>
        </p:nvSpPr>
        <p:spPr>
          <a:xfrm>
            <a:off x="661653" y="6023006"/>
            <a:ext cx="9711697" cy="698468"/>
          </a:xfrm>
        </p:spPr>
        <p:txBody>
          <a:bodyPr/>
          <a:lstStyle/>
          <a:p>
            <a:r>
              <a:rPr lang="en-US" dirty="0">
                <a:effectLst/>
              </a:rPr>
              <a:t>Daly, Katharine, et al. </a:t>
            </a:r>
            <a:r>
              <a:rPr lang="en-US" i="1" dirty="0">
                <a:effectLst/>
              </a:rPr>
              <a:t>Federated Learning in Practice: Reflections and Projections</a:t>
            </a:r>
            <a:r>
              <a:rPr lang="en-US" dirty="0">
                <a:effectLst/>
              </a:rPr>
              <a:t>. arXiv:2410.08892, </a:t>
            </a:r>
            <a:r>
              <a:rPr lang="en-US" dirty="0" err="1">
                <a:effectLst/>
              </a:rPr>
              <a:t>arXiv</a:t>
            </a:r>
            <a:r>
              <a:rPr lang="en-US" dirty="0">
                <a:effectLst/>
              </a:rPr>
              <a:t>, 11 Oct. 2024. </a:t>
            </a:r>
            <a:r>
              <a:rPr lang="en-US" i="1" dirty="0" err="1">
                <a:effectLst/>
              </a:rPr>
              <a:t>arXiv.org</a:t>
            </a:r>
            <a:r>
              <a:rPr lang="en-US" dirty="0">
                <a:effectLst/>
              </a:rPr>
              <a:t>, </a:t>
            </a:r>
            <a:r>
              <a:rPr lang="en-US" dirty="0">
                <a:effectLst/>
                <a:hlinkClick r:id="rId2"/>
              </a:rPr>
              <a:t>https://doi.org/10.48550/arXiv.2410.08892</a:t>
            </a:r>
            <a:r>
              <a:rPr lang="en-US" dirty="0">
                <a:effectLst/>
              </a:rPr>
              <a:t>.</a:t>
            </a:r>
          </a:p>
        </p:txBody>
      </p:sp>
      <p:sp>
        <p:nvSpPr>
          <p:cNvPr id="7" name="Slide Number Placeholder 6">
            <a:extLst>
              <a:ext uri="{FF2B5EF4-FFF2-40B4-BE49-F238E27FC236}">
                <a16:creationId xmlns:a16="http://schemas.microsoft.com/office/drawing/2014/main" id="{C956C455-DE3C-4A67-D76F-D1339FDE7A43}"/>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612916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07F8E-4520-1A09-39AF-C91CBD91C724}"/>
              </a:ext>
            </a:extLst>
          </p:cNvPr>
          <p:cNvSpPr>
            <a:spLocks noGrp="1"/>
          </p:cNvSpPr>
          <p:nvPr>
            <p:ph type="title"/>
          </p:nvPr>
        </p:nvSpPr>
        <p:spPr>
          <a:xfrm>
            <a:off x="1341120" y="512503"/>
            <a:ext cx="9953308" cy="1780860"/>
          </a:xfrm>
        </p:spPr>
        <p:txBody>
          <a:bodyPr>
            <a:normAutofit/>
          </a:bodyPr>
          <a:lstStyle/>
          <a:p>
            <a:r>
              <a:rPr lang="en-US" sz="4800" dirty="0"/>
              <a:t>Motivation</a:t>
            </a:r>
          </a:p>
        </p:txBody>
      </p:sp>
      <p:sp>
        <p:nvSpPr>
          <p:cNvPr id="6" name="Content Placeholder 5">
            <a:extLst>
              <a:ext uri="{FF2B5EF4-FFF2-40B4-BE49-F238E27FC236}">
                <a16:creationId xmlns:a16="http://schemas.microsoft.com/office/drawing/2014/main" id="{18CDD170-8683-6DD1-8821-F358F2474482}"/>
              </a:ext>
            </a:extLst>
          </p:cNvPr>
          <p:cNvSpPr>
            <a:spLocks noGrp="1"/>
          </p:cNvSpPr>
          <p:nvPr>
            <p:ph sz="half" idx="14"/>
          </p:nvPr>
        </p:nvSpPr>
        <p:spPr>
          <a:xfrm>
            <a:off x="1341120" y="2600767"/>
            <a:ext cx="8920481" cy="3031489"/>
          </a:xfrm>
        </p:spPr>
        <p:txBody>
          <a:bodyPr>
            <a:normAutofit/>
          </a:bodyPr>
          <a:lstStyle/>
          <a:p>
            <a:r>
              <a:rPr lang="en-US" sz="2800" dirty="0"/>
              <a:t>Federated learning may be applicable when:</a:t>
            </a:r>
          </a:p>
          <a:p>
            <a:pPr marL="285750" indent="-285750">
              <a:buFont typeface="Arial" panose="020B0604020202020204" pitchFamily="34" charset="0"/>
              <a:buChar char="•"/>
            </a:pPr>
            <a:r>
              <a:rPr lang="en-US" sz="2800" dirty="0"/>
              <a:t>Training data cannot be shared directly due to privacy concerns.</a:t>
            </a:r>
          </a:p>
          <a:p>
            <a:pPr marL="285750" indent="-285750">
              <a:buFont typeface="Arial" panose="020B0604020202020204" pitchFamily="34" charset="0"/>
              <a:buChar char="•"/>
            </a:pPr>
            <a:r>
              <a:rPr lang="en-US" sz="2800" dirty="0"/>
              <a:t>Decentralized compute is available to use for training.</a:t>
            </a:r>
          </a:p>
          <a:p>
            <a:pPr marL="569214" lvl="1"/>
            <a:r>
              <a:rPr lang="en-US" sz="2800" dirty="0"/>
              <a:t>Applicable to both high- and low-end compute.</a:t>
            </a:r>
          </a:p>
        </p:txBody>
      </p:sp>
      <p:sp>
        <p:nvSpPr>
          <p:cNvPr id="7" name="Slide Number Placeholder 6">
            <a:extLst>
              <a:ext uri="{FF2B5EF4-FFF2-40B4-BE49-F238E27FC236}">
                <a16:creationId xmlns:a16="http://schemas.microsoft.com/office/drawing/2014/main" id="{904EB8E9-2DD0-5BBB-132D-5D563A84971F}"/>
              </a:ext>
            </a:extLst>
          </p:cNvPr>
          <p:cNvSpPr>
            <a:spLocks noGrp="1"/>
          </p:cNvSpPr>
          <p:nvPr>
            <p:ph type="sldNum" sz="quarter" idx="13"/>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55570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9EB8-243C-B82A-AFBB-ECEA07526B5E}"/>
              </a:ext>
            </a:extLst>
          </p:cNvPr>
          <p:cNvSpPr>
            <a:spLocks noGrp="1"/>
          </p:cNvSpPr>
          <p:nvPr>
            <p:ph type="title"/>
          </p:nvPr>
        </p:nvSpPr>
        <p:spPr>
          <a:xfrm>
            <a:off x="762483" y="345326"/>
            <a:ext cx="10667034" cy="806128"/>
          </a:xfrm>
        </p:spPr>
        <p:txBody>
          <a:bodyPr>
            <a:normAutofit/>
          </a:bodyPr>
          <a:lstStyle/>
          <a:p>
            <a:pPr algn="ctr"/>
            <a:r>
              <a:rPr lang="en-US" sz="3200" dirty="0"/>
              <a:t>Generic Protocol</a:t>
            </a:r>
          </a:p>
        </p:txBody>
      </p:sp>
      <p:sp>
        <p:nvSpPr>
          <p:cNvPr id="5" name="Slide Number Placeholder 4">
            <a:extLst>
              <a:ext uri="{FF2B5EF4-FFF2-40B4-BE49-F238E27FC236}">
                <a16:creationId xmlns:a16="http://schemas.microsoft.com/office/drawing/2014/main" id="{3984C7BA-5145-B687-1565-9BB9196D1ECB}"/>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6" name="Picture 5">
            <a:extLst>
              <a:ext uri="{FF2B5EF4-FFF2-40B4-BE49-F238E27FC236}">
                <a16:creationId xmlns:a16="http://schemas.microsoft.com/office/drawing/2014/main" id="{9587E2FA-0640-12EC-3CBA-262E2FD01F61}"/>
              </a:ext>
            </a:extLst>
          </p:cNvPr>
          <p:cNvPicPr>
            <a:picLocks noChangeAspect="1"/>
          </p:cNvPicPr>
          <p:nvPr/>
        </p:nvPicPr>
        <p:blipFill>
          <a:blip r:embed="rId3"/>
          <a:stretch>
            <a:fillRect/>
          </a:stretch>
        </p:blipFill>
        <p:spPr>
          <a:xfrm>
            <a:off x="762483" y="1335248"/>
            <a:ext cx="10667033" cy="4187504"/>
          </a:xfrm>
          <a:prstGeom prst="rect">
            <a:avLst/>
          </a:prstGeom>
        </p:spPr>
      </p:pic>
      <p:sp>
        <p:nvSpPr>
          <p:cNvPr id="7" name="Content Placeholder 5">
            <a:extLst>
              <a:ext uri="{FF2B5EF4-FFF2-40B4-BE49-F238E27FC236}">
                <a16:creationId xmlns:a16="http://schemas.microsoft.com/office/drawing/2014/main" id="{7E95739E-9AAE-6170-0265-9E4D4D6423CE}"/>
              </a:ext>
            </a:extLst>
          </p:cNvPr>
          <p:cNvSpPr txBox="1">
            <a:spLocks/>
          </p:cNvSpPr>
          <p:nvPr/>
        </p:nvSpPr>
        <p:spPr>
          <a:xfrm>
            <a:off x="661653" y="6023006"/>
            <a:ext cx="9711697" cy="69846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err="1">
                <a:effectLst/>
              </a:rPr>
              <a:t>Bonawitz</a:t>
            </a:r>
            <a:r>
              <a:rPr lang="en-US" dirty="0">
                <a:effectLst/>
              </a:rPr>
              <a:t>, Keith, et al. </a:t>
            </a:r>
            <a:r>
              <a:rPr lang="en-US" i="1" dirty="0">
                <a:effectLst/>
              </a:rPr>
              <a:t>Towards Federated Learning at Scale: System Design</a:t>
            </a:r>
            <a:r>
              <a:rPr lang="en-US" dirty="0">
                <a:effectLst/>
              </a:rPr>
              <a:t>. arXiv:1902.01046, </a:t>
            </a:r>
            <a:r>
              <a:rPr lang="en-US" dirty="0" err="1">
                <a:effectLst/>
              </a:rPr>
              <a:t>arXiv</a:t>
            </a:r>
            <a:r>
              <a:rPr lang="en-US" dirty="0">
                <a:effectLst/>
              </a:rPr>
              <a:t>, 22 Mar. 2019. </a:t>
            </a:r>
            <a:r>
              <a:rPr lang="en-US" i="1" dirty="0" err="1">
                <a:effectLst/>
              </a:rPr>
              <a:t>arXiv.org</a:t>
            </a:r>
            <a:r>
              <a:rPr lang="en-US" dirty="0">
                <a:effectLst/>
              </a:rPr>
              <a:t>, </a:t>
            </a:r>
            <a:r>
              <a:rPr lang="en-US" dirty="0">
                <a:effectLst/>
                <a:hlinkClick r:id="rId4"/>
              </a:rPr>
              <a:t>https://doi.org/10.48550/arXiv.1902.01046</a:t>
            </a:r>
            <a:r>
              <a:rPr lang="en-US" dirty="0">
                <a:effectLst/>
              </a:rPr>
              <a:t>.</a:t>
            </a:r>
          </a:p>
        </p:txBody>
      </p:sp>
    </p:spTree>
    <p:extLst>
      <p:ext uri="{BB962C8B-B14F-4D97-AF65-F5344CB8AC3E}">
        <p14:creationId xmlns:p14="http://schemas.microsoft.com/office/powerpoint/2010/main" val="167032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8A1-C462-8DDE-F612-CD4126F2129A}"/>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7896C1E9-CD6F-57C8-24F7-93E20367EB58}"/>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1026" name="Picture 2">
            <a:extLst>
              <a:ext uri="{FF2B5EF4-FFF2-40B4-BE49-F238E27FC236}">
                <a16:creationId xmlns:a16="http://schemas.microsoft.com/office/drawing/2014/main" id="{A082A3D0-13A2-F147-A74D-3E319FAF5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A070F19-E8ED-8E28-3A39-E07EC84DC909}"/>
              </a:ext>
            </a:extLst>
          </p:cNvPr>
          <p:cNvCxnSpPr>
            <a:cxnSpLocks/>
          </p:cNvCxnSpPr>
          <p:nvPr/>
        </p:nvCxnSpPr>
        <p:spPr>
          <a:xfrm>
            <a:off x="2558005" y="2581153"/>
            <a:ext cx="35379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E099682-3F40-9942-6973-E18452C8E1AB}"/>
              </a:ext>
            </a:extLst>
          </p:cNvPr>
          <p:cNvSpPr txBox="1"/>
          <p:nvPr/>
        </p:nvSpPr>
        <p:spPr>
          <a:xfrm>
            <a:off x="6179289" y="1550101"/>
            <a:ext cx="4838218" cy="2062103"/>
          </a:xfrm>
          <a:prstGeom prst="rect">
            <a:avLst/>
          </a:prstGeom>
          <a:noFill/>
        </p:spPr>
        <p:txBody>
          <a:bodyPr wrap="square" rtlCol="0">
            <a:spAutoFit/>
          </a:bodyPr>
          <a:lstStyle/>
          <a:p>
            <a:r>
              <a:rPr lang="en-US" sz="3200" dirty="0"/>
              <a:t>Model is </a:t>
            </a:r>
            <a:r>
              <a:rPr lang="en-US" sz="3200" b="1" dirty="0"/>
              <a:t>initialized</a:t>
            </a:r>
            <a:r>
              <a:rPr lang="en-US" sz="3200" dirty="0"/>
              <a:t>, typically with random parameters, sometimes with pre-trained model</a:t>
            </a:r>
          </a:p>
        </p:txBody>
      </p:sp>
      <p:sp>
        <p:nvSpPr>
          <p:cNvPr id="11" name="Content Placeholder 5">
            <a:extLst>
              <a:ext uri="{FF2B5EF4-FFF2-40B4-BE49-F238E27FC236}">
                <a16:creationId xmlns:a16="http://schemas.microsoft.com/office/drawing/2014/main" id="{45D29ABD-D3AF-635F-89CF-914371B84752}"/>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3"/>
              </a:rPr>
              <a:t>https://doi.org/10.48550/arXiv.1602.05629</a:t>
            </a:r>
            <a:r>
              <a:rPr lang="en-US" sz="1400" dirty="0">
                <a:effectLst/>
              </a:rPr>
              <a:t>.</a:t>
            </a:r>
          </a:p>
        </p:txBody>
      </p:sp>
    </p:spTree>
    <p:extLst>
      <p:ext uri="{BB962C8B-B14F-4D97-AF65-F5344CB8AC3E}">
        <p14:creationId xmlns:p14="http://schemas.microsoft.com/office/powerpoint/2010/main" val="2578670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22A30-03B4-1CDF-4DA8-60735EFBC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65090-E43B-E3B2-E9DE-8A56951DFD9B}"/>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808A57CA-92BE-3D85-844D-2DC5123E3874}"/>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1026" name="Picture 2">
            <a:extLst>
              <a:ext uri="{FF2B5EF4-FFF2-40B4-BE49-F238E27FC236}">
                <a16:creationId xmlns:a16="http://schemas.microsoft.com/office/drawing/2014/main" id="{5B81BA59-6A1D-5EEC-EBEF-D4B46B36E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08CD3B5-0C10-C441-D694-84AE42AECA8F}"/>
              </a:ext>
            </a:extLst>
          </p:cNvPr>
          <p:cNvCxnSpPr>
            <a:cxnSpLocks/>
          </p:cNvCxnSpPr>
          <p:nvPr/>
        </p:nvCxnSpPr>
        <p:spPr>
          <a:xfrm>
            <a:off x="4074289" y="2824222"/>
            <a:ext cx="202171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31A1F5-17D0-9C69-A377-3A08B48171ED}"/>
              </a:ext>
            </a:extLst>
          </p:cNvPr>
          <p:cNvSpPr txBox="1"/>
          <p:nvPr/>
        </p:nvSpPr>
        <p:spPr>
          <a:xfrm>
            <a:off x="6179289" y="2039392"/>
            <a:ext cx="4838218" cy="1569660"/>
          </a:xfrm>
          <a:prstGeom prst="rect">
            <a:avLst/>
          </a:prstGeom>
          <a:noFill/>
        </p:spPr>
        <p:txBody>
          <a:bodyPr wrap="square" rtlCol="0">
            <a:spAutoFit/>
          </a:bodyPr>
          <a:lstStyle/>
          <a:p>
            <a:r>
              <a:rPr lang="en-US" sz="3200" dirty="0"/>
              <a:t>Many ”rounds” of training, as clients gather new data</a:t>
            </a:r>
          </a:p>
        </p:txBody>
      </p:sp>
      <p:sp>
        <p:nvSpPr>
          <p:cNvPr id="5" name="Content Placeholder 5">
            <a:extLst>
              <a:ext uri="{FF2B5EF4-FFF2-40B4-BE49-F238E27FC236}">
                <a16:creationId xmlns:a16="http://schemas.microsoft.com/office/drawing/2014/main" id="{BA15A64E-CA79-5206-425D-6C1F5C802D56}"/>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900724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B858-3B5A-EE33-818D-6B94BEA60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6F5C-5D0A-9B5B-B61C-B72D9B8152D9}"/>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F8125198-71C3-D6A4-ED1F-CA008FF250F7}"/>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1026" name="Picture 2">
            <a:extLst>
              <a:ext uri="{FF2B5EF4-FFF2-40B4-BE49-F238E27FC236}">
                <a16:creationId xmlns:a16="http://schemas.microsoft.com/office/drawing/2014/main" id="{6549B7E4-EC79-782C-A287-0CCEBC5F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990EEDD-8F37-881D-3B91-E3495634BB86}"/>
              </a:ext>
            </a:extLst>
          </p:cNvPr>
          <p:cNvCxnSpPr>
            <a:cxnSpLocks/>
          </p:cNvCxnSpPr>
          <p:nvPr/>
        </p:nvCxnSpPr>
        <p:spPr>
          <a:xfrm>
            <a:off x="3426106" y="3044140"/>
            <a:ext cx="26698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EF663A-5D51-66F9-6296-382A09B48DCC}"/>
              </a:ext>
            </a:extLst>
          </p:cNvPr>
          <p:cNvSpPr txBox="1"/>
          <p:nvPr/>
        </p:nvSpPr>
        <p:spPr>
          <a:xfrm>
            <a:off x="6179289" y="2505531"/>
            <a:ext cx="4838218" cy="1077218"/>
          </a:xfrm>
          <a:prstGeom prst="rect">
            <a:avLst/>
          </a:prstGeom>
          <a:noFill/>
        </p:spPr>
        <p:txBody>
          <a:bodyPr wrap="square" rtlCol="0">
            <a:spAutoFit/>
          </a:bodyPr>
          <a:lstStyle/>
          <a:p>
            <a:r>
              <a:rPr lang="en-US" sz="3200" dirty="0"/>
              <a:t>A </a:t>
            </a:r>
            <a:r>
              <a:rPr lang="en-US" sz="3200" b="1" dirty="0"/>
              <a:t>subset </a:t>
            </a:r>
            <a:r>
              <a:rPr lang="en-US" sz="3200" dirty="0"/>
              <a:t>of clients are selected for training</a:t>
            </a:r>
          </a:p>
        </p:txBody>
      </p:sp>
      <p:sp>
        <p:nvSpPr>
          <p:cNvPr id="5" name="Content Placeholder 5">
            <a:extLst>
              <a:ext uri="{FF2B5EF4-FFF2-40B4-BE49-F238E27FC236}">
                <a16:creationId xmlns:a16="http://schemas.microsoft.com/office/drawing/2014/main" id="{3DF6494F-C158-D56E-D2A2-D65F9F27316C}"/>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41040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D2409-D978-A47B-35F2-39EEA4A08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36299-ABED-08A3-171C-0C3356444DEA}"/>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74D0CFFB-C8A2-F04C-464B-736F6B1FF5BF}"/>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1026" name="Picture 2">
            <a:extLst>
              <a:ext uri="{FF2B5EF4-FFF2-40B4-BE49-F238E27FC236}">
                <a16:creationId xmlns:a16="http://schemas.microsoft.com/office/drawing/2014/main" id="{E0E5A790-E4F3-D975-A49F-B90658671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DB0BEDD-CAC6-42F3-397E-523CDEF3EEDF}"/>
              </a:ext>
            </a:extLst>
          </p:cNvPr>
          <p:cNvCxnSpPr>
            <a:cxnSpLocks/>
          </p:cNvCxnSpPr>
          <p:nvPr/>
        </p:nvCxnSpPr>
        <p:spPr>
          <a:xfrm>
            <a:off x="4305782" y="3773344"/>
            <a:ext cx="179021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C0F262-93D1-881C-3446-4E531647A752}"/>
              </a:ext>
            </a:extLst>
          </p:cNvPr>
          <p:cNvSpPr txBox="1"/>
          <p:nvPr/>
        </p:nvSpPr>
        <p:spPr>
          <a:xfrm>
            <a:off x="6179289" y="2508573"/>
            <a:ext cx="4838218" cy="2554545"/>
          </a:xfrm>
          <a:prstGeom prst="rect">
            <a:avLst/>
          </a:prstGeom>
          <a:noFill/>
        </p:spPr>
        <p:txBody>
          <a:bodyPr wrap="square" rtlCol="0">
            <a:spAutoFit/>
          </a:bodyPr>
          <a:lstStyle/>
          <a:p>
            <a:r>
              <a:rPr lang="en-US" sz="3200" dirty="0"/>
              <a:t>All selected clients are given the </a:t>
            </a:r>
            <a:r>
              <a:rPr lang="en-US" sz="3200" b="1" dirty="0"/>
              <a:t>current version </a:t>
            </a:r>
            <a:r>
              <a:rPr lang="en-US" sz="3200" dirty="0"/>
              <a:t>of the model (may be initial, may be from previous rounds)</a:t>
            </a:r>
          </a:p>
        </p:txBody>
      </p:sp>
      <p:sp>
        <p:nvSpPr>
          <p:cNvPr id="7" name="Content Placeholder 5">
            <a:extLst>
              <a:ext uri="{FF2B5EF4-FFF2-40B4-BE49-F238E27FC236}">
                <a16:creationId xmlns:a16="http://schemas.microsoft.com/office/drawing/2014/main" id="{DC1C49ED-59F4-E10D-C000-1C53331807BD}"/>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285960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9C70-AD66-E8D3-1E5E-9FFE4FE3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BFB77-83EF-9231-932A-7E8E98C096C7}"/>
              </a:ext>
            </a:extLst>
          </p:cNvPr>
          <p:cNvSpPr>
            <a:spLocks noGrp="1"/>
          </p:cNvSpPr>
          <p:nvPr>
            <p:ph type="title"/>
          </p:nvPr>
        </p:nvSpPr>
        <p:spPr>
          <a:xfrm>
            <a:off x="838200" y="353551"/>
            <a:ext cx="10515600" cy="861791"/>
          </a:xfrm>
        </p:spPr>
        <p:txBody>
          <a:bodyPr anchor="ctr">
            <a:normAutofit/>
          </a:bodyPr>
          <a:lstStyle/>
          <a:p>
            <a:r>
              <a:rPr lang="en-US" sz="3200" dirty="0"/>
              <a:t>Generic Algorithm</a:t>
            </a:r>
          </a:p>
        </p:txBody>
      </p:sp>
      <p:sp>
        <p:nvSpPr>
          <p:cNvPr id="4" name="Slide Number Placeholder 3">
            <a:extLst>
              <a:ext uri="{FF2B5EF4-FFF2-40B4-BE49-F238E27FC236}">
                <a16:creationId xmlns:a16="http://schemas.microsoft.com/office/drawing/2014/main" id="{8976DCC8-08F9-78DC-5C95-1E7A34D0B503}"/>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1026" name="Picture 2">
            <a:extLst>
              <a:ext uri="{FF2B5EF4-FFF2-40B4-BE49-F238E27FC236}">
                <a16:creationId xmlns:a16="http://schemas.microsoft.com/office/drawing/2014/main" id="{F8F64A33-C893-CB3A-EA5D-4353B8B9D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493" y="1365058"/>
            <a:ext cx="4921507" cy="484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6578785E-9873-0545-C2B5-614CC18D8F6C}"/>
              </a:ext>
            </a:extLst>
          </p:cNvPr>
          <p:cNvCxnSpPr>
            <a:cxnSpLocks/>
          </p:cNvCxnSpPr>
          <p:nvPr/>
        </p:nvCxnSpPr>
        <p:spPr>
          <a:xfrm>
            <a:off x="5069711" y="5301202"/>
            <a:ext cx="10262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6E9460-ACBB-DC16-BC76-91D68E6319FA}"/>
              </a:ext>
            </a:extLst>
          </p:cNvPr>
          <p:cNvSpPr txBox="1"/>
          <p:nvPr/>
        </p:nvSpPr>
        <p:spPr>
          <a:xfrm>
            <a:off x="6234896" y="4264365"/>
            <a:ext cx="4838218" cy="2062103"/>
          </a:xfrm>
          <a:prstGeom prst="rect">
            <a:avLst/>
          </a:prstGeom>
          <a:noFill/>
        </p:spPr>
        <p:txBody>
          <a:bodyPr wrap="square" rtlCol="0">
            <a:spAutoFit/>
          </a:bodyPr>
          <a:lstStyle/>
          <a:p>
            <a:r>
              <a:rPr lang="en-US" sz="3200" dirty="0"/>
              <a:t>Client trains model on multiple batches of </a:t>
            </a:r>
            <a:r>
              <a:rPr lang="en-US" sz="3200" b="1" dirty="0"/>
              <a:t>local data </a:t>
            </a:r>
            <a:r>
              <a:rPr lang="en-US" sz="3200" dirty="0"/>
              <a:t>and returns </a:t>
            </a:r>
            <a:r>
              <a:rPr lang="en-US" sz="3200" b="1" dirty="0"/>
              <a:t>trained model </a:t>
            </a:r>
            <a:r>
              <a:rPr lang="en-US" sz="3200" dirty="0"/>
              <a:t>to server.</a:t>
            </a:r>
          </a:p>
        </p:txBody>
      </p:sp>
      <p:sp>
        <p:nvSpPr>
          <p:cNvPr id="5" name="Right Brace 4">
            <a:extLst>
              <a:ext uri="{FF2B5EF4-FFF2-40B4-BE49-F238E27FC236}">
                <a16:creationId xmlns:a16="http://schemas.microsoft.com/office/drawing/2014/main" id="{12CA6772-1872-C49B-D734-8EFC8C21E66A}"/>
              </a:ext>
            </a:extLst>
          </p:cNvPr>
          <p:cNvSpPr/>
          <p:nvPr/>
        </p:nvSpPr>
        <p:spPr>
          <a:xfrm>
            <a:off x="4757195" y="4629873"/>
            <a:ext cx="173620" cy="133108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ontent Placeholder 5">
            <a:extLst>
              <a:ext uri="{FF2B5EF4-FFF2-40B4-BE49-F238E27FC236}">
                <a16:creationId xmlns:a16="http://schemas.microsoft.com/office/drawing/2014/main" id="{86146B45-8E58-35FC-8390-EE8906A79357}"/>
              </a:ext>
            </a:extLst>
          </p:cNvPr>
          <p:cNvSpPr txBox="1">
            <a:spLocks/>
          </p:cNvSpPr>
          <p:nvPr/>
        </p:nvSpPr>
        <p:spPr>
          <a:xfrm>
            <a:off x="661653" y="6206632"/>
            <a:ext cx="9711697" cy="514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400" dirty="0">
                <a:effectLst/>
              </a:rPr>
              <a:t>Algorithm from: McMahan, H. Brendan, et al. </a:t>
            </a:r>
            <a:r>
              <a:rPr lang="en-US" sz="1400" i="1" dirty="0">
                <a:effectLst/>
              </a:rPr>
              <a:t>Communication-Efficient Learning of Deep Networks from Decentralized Data</a:t>
            </a:r>
            <a:r>
              <a:rPr lang="en-US" sz="1400" dirty="0">
                <a:effectLst/>
              </a:rPr>
              <a:t>. arXiv:1602.05629, </a:t>
            </a:r>
            <a:r>
              <a:rPr lang="en-US" sz="1400" dirty="0" err="1">
                <a:effectLst/>
              </a:rPr>
              <a:t>arXiv</a:t>
            </a:r>
            <a:r>
              <a:rPr lang="en-US" sz="1400" dirty="0">
                <a:effectLst/>
              </a:rPr>
              <a:t>, 26 Jan. 2023. </a:t>
            </a:r>
            <a:r>
              <a:rPr lang="en-US" sz="1400" i="1" dirty="0" err="1">
                <a:effectLst/>
              </a:rPr>
              <a:t>arXiv.org</a:t>
            </a:r>
            <a:r>
              <a:rPr lang="en-US" sz="1400" dirty="0">
                <a:effectLst/>
              </a:rPr>
              <a:t>, </a:t>
            </a:r>
            <a:r>
              <a:rPr lang="en-US" sz="1400" dirty="0">
                <a:effectLst/>
                <a:hlinkClick r:id="rId4"/>
              </a:rPr>
              <a:t>https://doi.org/10.48550/arXiv.1602.05629</a:t>
            </a:r>
            <a:r>
              <a:rPr lang="en-US" sz="1400" dirty="0">
                <a:effectLst/>
              </a:rPr>
              <a:t>.</a:t>
            </a:r>
          </a:p>
        </p:txBody>
      </p:sp>
    </p:spTree>
    <p:extLst>
      <p:ext uri="{BB962C8B-B14F-4D97-AF65-F5344CB8AC3E}">
        <p14:creationId xmlns:p14="http://schemas.microsoft.com/office/powerpoint/2010/main" val="258031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{57C4BDFE-BD6D-4540-8917-47E640F89CB7}tf67328976_win32</Template>
  <TotalTime>227</TotalTime>
  <Words>1190</Words>
  <Application>Microsoft Macintosh PowerPoint</Application>
  <PresentationFormat>Widescreen</PresentationFormat>
  <Paragraphs>103</Paragraphs>
  <Slides>19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Tenorite</vt:lpstr>
      <vt:lpstr>Custom</vt:lpstr>
      <vt:lpstr>Federated Learning</vt:lpstr>
      <vt:lpstr>Definition</vt:lpstr>
      <vt:lpstr>Motivation</vt:lpstr>
      <vt:lpstr>Generic Protocol</vt:lpstr>
      <vt:lpstr>Generic Algorithm</vt:lpstr>
      <vt:lpstr>Generic Algorithm</vt:lpstr>
      <vt:lpstr>Generic Algorithm</vt:lpstr>
      <vt:lpstr>Generic Algorithm</vt:lpstr>
      <vt:lpstr>Generic Algorithm</vt:lpstr>
      <vt:lpstr>Generic Algorithm</vt:lpstr>
      <vt:lpstr>Generic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Sheldon</dc:creator>
  <cp:lastModifiedBy>Joshua Sheldon</cp:lastModifiedBy>
  <cp:revision>15</cp:revision>
  <dcterms:created xsi:type="dcterms:W3CDTF">2025-02-03T20:24:00Z</dcterms:created>
  <dcterms:modified xsi:type="dcterms:W3CDTF">2025-02-04T15:51:33Z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